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77a54ef1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77a54ef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77a54ef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77a54ef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85257be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85257be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77a54ef1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77a54ef1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77a54ef1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77a54ef1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77a54ef1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77a54ef1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77a54ef1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77a54ef1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85257be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85257be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7a54ef1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7a54ef1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77a54ef1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77a54ef1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77a54e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77a54e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77a54ef1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77a54ef1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77a54ef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77a54ef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77a54ef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77a54ef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77a54ef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77a54ef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77a54ef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77a54ef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77a54ef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77a54ef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85257beb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85257be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77a54ef1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77a54ef1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cs.umd.edu/~djacobs/CMSC426/Blob.pdf" TargetMode="External"/><Relationship Id="rId4" Type="http://schemas.openxmlformats.org/officeDocument/2006/relationships/hyperlink" Target="https://slazebni.cs.illinois.edu/spring19/lec09_sift.pdf" TargetMode="External"/><Relationship Id="rId5" Type="http://schemas.openxmlformats.org/officeDocument/2006/relationships/hyperlink" Target="https://aishack.in/tutorials/sift-scale-invariant-feature-transform-scale-space/" TargetMode="External"/><Relationship Id="rId6" Type="http://schemas.openxmlformats.org/officeDocument/2006/relationships/hyperlink" Target="http://cs.haifa.ac.il/hagit/courses/ip/Lectures/Ip11_MultiscaleRepx4.pdf" TargetMode="External"/><Relationship Id="rId7" Type="http://schemas.openxmlformats.org/officeDocument/2006/relationships/hyperlink" Target="https://www.youtube.com/watch?v=oT9c_LlFBqs" TargetMode="External"/><Relationship Id="rId8" Type="http://schemas.openxmlformats.org/officeDocument/2006/relationships/hyperlink" Target="https://github.com/rmislam/PythonSIF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4.jpg"/><Relationship Id="rId7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SIFT - Scale Invariant Feature Transform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Vishwajeet Bhosale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250825" y="4662000"/>
            <a:ext cx="85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By Lukas Mach at English Wikipedia, CC BY 3.0, https://commons.wikimedia.org/w/index.php?curid=11510369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175" y="199250"/>
            <a:ext cx="4271625" cy="43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Step 2 - Keypoint Localization (Refinement)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we want -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Blobs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Corners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we don’t want -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Edges (Hessian)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Low contrast points (hardcoded threshold)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57650" y="4572000"/>
            <a:ext cx="80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3"/>
          <p:cNvCxnSpPr/>
          <p:nvPr/>
        </p:nvCxnSpPr>
        <p:spPr>
          <a:xfrm flipH="1" rot="10800000">
            <a:off x="1547875" y="3579100"/>
            <a:ext cx="5852100" cy="1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/>
          <p:nvPr/>
        </p:nvSpPr>
        <p:spPr>
          <a:xfrm>
            <a:off x="7495075" y="3232225"/>
            <a:ext cx="4497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5921125" y="3026125"/>
            <a:ext cx="1245900" cy="4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00" y="152400"/>
            <a:ext cx="48306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Step 4 - Keypoint descriptor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100" y="1227300"/>
            <a:ext cx="6951676" cy="2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Step 3 - Orientation Assignment 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358575"/>
            <a:ext cx="5536975" cy="26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Application (Object recognition)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Process flow -</a:t>
            </a:r>
            <a:endParaRPr>
              <a:solidFill>
                <a:srgbClr val="274E13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Extract keypoints and descriptors from new image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Calculate euclidean distance between k_new - k_old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Index nearest neighbors - </a:t>
            </a:r>
            <a:endParaRPr>
              <a:solidFill>
                <a:srgbClr val="000000"/>
              </a:solidFill>
            </a:endParaRPr>
          </a:p>
          <a:p>
            <a: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Best-bin-first (BBF)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Eliminate false matches (k1_dist / k2_dist)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Cluster the keypoints using Hough Transform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(Object Recognition)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150"/>
            <a:ext cx="9144000" cy="37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49725" y="4750025"/>
            <a:ext cx="858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D. Lowe, Distinctive image features from scale-invariant keypoints, IJCV 60 (2), pp. 91-110, 2004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3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Other Applications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Tracking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Image blending (Panorama)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 &amp; navigation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Localization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Conclusion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is modular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Still relevant in the age of NNs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Multiple variants like RIFT, SURF inspired from it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Critique of the paper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It has 25 pages but still required a lot other resources to understand the concepts and working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Why SIFT?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Basic template matching does not work well with variance in rotation, scale and illumination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Also with occlusion and viewpoint change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74E13"/>
                </a:solidFill>
              </a:rPr>
              <a:t>SIFT (Scale Invariant Feature transform)-</a:t>
            </a:r>
            <a:endParaRPr b="1" sz="1900">
              <a:solidFill>
                <a:srgbClr val="274E13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Published by David Lowe in 1999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61k citations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UBC patented it (expired last year)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References and Useful Resources-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[1] Lowe, D.G. Distinctive Image Features from Scale-Invariant Keypoints. International Journal of Computer Vision 60, 91–110 (2004)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[2] A. Witkin, "Scale-space filtering: A new approach to multi-scale description," ICASSP '84. IEEE International Conference on Acoustics, Speech, and Signal Processing, San Diego, CA, USA, 1984, pp. 150-153, doi: 10.1109/ICASSP.1984.1172729.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[3] Ives Rey Otero, and Mauricio Delbracio, Anatomy of the SIFT Method, Image Processing On Line, 4 (2014), pp. 370–396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[4]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http://www.cs.umd.edu/~djacobs/CMSC426/Blob.pdf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[5]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https://slazebni.cs.illinois.edu/spring19/lec09_sift.pdf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[6]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https://aishack.in/tutorials/sift-scale-invariant-feature-transform-scale-space/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[7]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http://cs.haifa.ac.il/hagit/courses/ip/Lectures/Ip11_MultiscaleRepx4.pdf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[8]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https://www.youtube.com/watch?v=oT9c_LlFBqs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[9]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https://github.com/rmislam/PythonSIFT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SIFT in a nutshell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75" y="927500"/>
            <a:ext cx="7797026" cy="32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58025" y="4787475"/>
            <a:ext cx="87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credit - https://www.cc.gatech.edu/classes/AY2016/cs4476_fall/results/proj2/html/sshah426/index.html</a:t>
            </a:r>
            <a:endParaRPr sz="1200"/>
          </a:p>
        </p:txBody>
      </p:sp>
      <p:sp>
        <p:nvSpPr>
          <p:cNvPr id="69" name="Google Shape;69;p15"/>
          <p:cNvSpPr txBox="1"/>
          <p:nvPr/>
        </p:nvSpPr>
        <p:spPr>
          <a:xfrm>
            <a:off x="2136125" y="430030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</a:rPr>
              <a:t>K &lt;x,y,sigma(scale), orientation, descriptor&gt;</a:t>
            </a:r>
            <a:endParaRPr b="1" sz="1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Steps</a:t>
            </a:r>
            <a:r>
              <a:rPr lang="en"/>
              <a:t> </a:t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700575" y="1311650"/>
            <a:ext cx="37569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4E13"/>
                </a:solidFill>
              </a:rPr>
              <a:t> </a:t>
            </a:r>
            <a:r>
              <a:rPr b="1" lang="en" sz="1800">
                <a:solidFill>
                  <a:srgbClr val="274E13"/>
                </a:solidFill>
              </a:rPr>
              <a:t>Scale Space Extrema Detection</a:t>
            </a:r>
            <a:endParaRPr b="1"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2700575" y="2351238"/>
            <a:ext cx="3756900" cy="5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54864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4E13"/>
                </a:solidFill>
              </a:rPr>
              <a:t> </a:t>
            </a:r>
            <a:r>
              <a:rPr b="1" lang="en" sz="1800">
                <a:solidFill>
                  <a:srgbClr val="274E13"/>
                </a:solidFill>
              </a:rPr>
              <a:t>Keypoint Localization 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700575" y="3356338"/>
            <a:ext cx="3756900" cy="5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4E13"/>
                </a:solidFill>
              </a:rPr>
              <a:t>Orientation Assignment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700575" y="4361450"/>
            <a:ext cx="3756900" cy="5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4E13"/>
                </a:solidFill>
              </a:rPr>
              <a:t>    </a:t>
            </a:r>
            <a:r>
              <a:rPr b="1" lang="en" sz="1800">
                <a:solidFill>
                  <a:srgbClr val="274E13"/>
                </a:solidFill>
              </a:rPr>
              <a:t>Keypoint Descriptor</a:t>
            </a:r>
            <a:endParaRPr b="1">
              <a:solidFill>
                <a:srgbClr val="274E13"/>
              </a:solidFill>
            </a:endParaRPr>
          </a:p>
        </p:txBody>
      </p:sp>
      <p:cxnSp>
        <p:nvCxnSpPr>
          <p:cNvPr id="79" name="Google Shape;79;p16"/>
          <p:cNvCxnSpPr>
            <a:stCxn id="75" idx="2"/>
            <a:endCxn id="76" idx="0"/>
          </p:cNvCxnSpPr>
          <p:nvPr/>
        </p:nvCxnSpPr>
        <p:spPr>
          <a:xfrm>
            <a:off x="4579025" y="18843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6"/>
          <p:cNvCxnSpPr>
            <a:stCxn id="76" idx="2"/>
            <a:endCxn id="77" idx="0"/>
          </p:cNvCxnSpPr>
          <p:nvPr/>
        </p:nvCxnSpPr>
        <p:spPr>
          <a:xfrm>
            <a:off x="4579025" y="2889438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>
            <a:stCxn id="77" idx="2"/>
            <a:endCxn id="78" idx="0"/>
          </p:cNvCxnSpPr>
          <p:nvPr/>
        </p:nvCxnSpPr>
        <p:spPr>
          <a:xfrm>
            <a:off x="4579025" y="3894538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Scale Space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O</a:t>
            </a:r>
            <a:r>
              <a:rPr lang="en">
                <a:solidFill>
                  <a:srgbClr val="000000"/>
                </a:solidFill>
              </a:rPr>
              <a:t>bjects in the world appear in different ways depending on the scale of observation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Topic explored by - Witkin (1983), Koenderink (1984) and Lindeberg (1994)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75" y="1920600"/>
            <a:ext cx="4913053" cy="205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34225" y="4834325"/>
            <a:ext cx="882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credit - https://staff.fnwi.uva.nl/r.vandenboomgaard/IPCV20162017/LectureNotes/IP/ScaleSpace/index.html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Scale Space (DoG)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75" y="1017725"/>
            <a:ext cx="7926050" cy="3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77900" y="4774200"/>
            <a:ext cx="896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D. Lowe, Distinctive image features from scale-invariant keypoints, IJCV 60 (2), pp. 91-110, 2004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Space (example)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50" y="3396775"/>
            <a:ext cx="1863200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50" y="3396775"/>
            <a:ext cx="1863200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250" y="3396775"/>
            <a:ext cx="1863200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925" y="1564450"/>
            <a:ext cx="1863200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6700" y="1684050"/>
            <a:ext cx="4507499" cy="255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>
            <a:stCxn id="105" idx="3"/>
            <a:endCxn id="106" idx="1"/>
          </p:cNvCxnSpPr>
          <p:nvPr/>
        </p:nvCxnSpPr>
        <p:spPr>
          <a:xfrm>
            <a:off x="2723125" y="2068100"/>
            <a:ext cx="15336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104" idx="3"/>
            <a:endCxn id="106" idx="1"/>
          </p:cNvCxnSpPr>
          <p:nvPr/>
        </p:nvCxnSpPr>
        <p:spPr>
          <a:xfrm flipH="1" rot="10800000">
            <a:off x="2780450" y="2959625"/>
            <a:ext cx="1476300" cy="9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Space (example)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0" y="3117275"/>
            <a:ext cx="2068475" cy="13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75" y="1232600"/>
            <a:ext cx="2039800" cy="120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550" y="1116613"/>
            <a:ext cx="4755776" cy="348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>
            <a:stCxn id="115" idx="3"/>
            <a:endCxn id="116" idx="1"/>
          </p:cNvCxnSpPr>
          <p:nvPr/>
        </p:nvCxnSpPr>
        <p:spPr>
          <a:xfrm>
            <a:off x="2816276" y="1833912"/>
            <a:ext cx="1218300" cy="10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0"/>
          <p:cNvCxnSpPr>
            <a:stCxn id="114" idx="3"/>
            <a:endCxn id="116" idx="1"/>
          </p:cNvCxnSpPr>
          <p:nvPr/>
        </p:nvCxnSpPr>
        <p:spPr>
          <a:xfrm flipH="1" rot="10800000">
            <a:off x="2830624" y="2860612"/>
            <a:ext cx="1203900" cy="9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Step 2 - Keypoint Localization (Local extrema detection)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973338"/>
            <a:ext cx="42862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2150" y="4774200"/>
            <a:ext cx="90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D. Lowe, Distinctive image features from scale-invariant keypoints, IJCV 60 (2), pp. 91-110, 2004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